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94" r:id="rId3"/>
    <p:sldId id="267" r:id="rId4"/>
    <p:sldId id="273" r:id="rId5"/>
    <p:sldId id="274" r:id="rId6"/>
    <p:sldId id="367" r:id="rId7"/>
    <p:sldId id="370" r:id="rId8"/>
    <p:sldId id="383" r:id="rId9"/>
    <p:sldId id="375" r:id="rId10"/>
    <p:sldId id="390" r:id="rId11"/>
    <p:sldId id="389" r:id="rId12"/>
    <p:sldId id="387" r:id="rId13"/>
    <p:sldId id="386" r:id="rId14"/>
    <p:sldId id="385" r:id="rId15"/>
    <p:sldId id="384" r:id="rId16"/>
    <p:sldId id="391" r:id="rId17"/>
    <p:sldId id="380" r:id="rId18"/>
    <p:sldId id="379" r:id="rId19"/>
    <p:sldId id="378" r:id="rId20"/>
    <p:sldId id="377" r:id="rId21"/>
    <p:sldId id="376" r:id="rId22"/>
    <p:sldId id="392" r:id="rId23"/>
    <p:sldId id="374" r:id="rId24"/>
    <p:sldId id="373" r:id="rId25"/>
    <p:sldId id="372" r:id="rId26"/>
    <p:sldId id="371" r:id="rId27"/>
    <p:sldId id="398" r:id="rId28"/>
    <p:sldId id="395" r:id="rId29"/>
    <p:sldId id="396" r:id="rId30"/>
    <p:sldId id="397" r:id="rId31"/>
    <p:sldId id="399" r:id="rId32"/>
    <p:sldId id="275" r:id="rId33"/>
    <p:sldId id="400" r:id="rId34"/>
    <p:sldId id="281" r:id="rId35"/>
    <p:sldId id="308" r:id="rId36"/>
    <p:sldId id="359" r:id="rId37"/>
    <p:sldId id="259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60" r:id="rId48"/>
    <p:sldId id="318" r:id="rId49"/>
    <p:sldId id="319" r:id="rId50"/>
    <p:sldId id="320" r:id="rId51"/>
    <p:sldId id="321" r:id="rId52"/>
    <p:sldId id="361" r:id="rId53"/>
    <p:sldId id="339" r:id="rId54"/>
    <p:sldId id="322" r:id="rId55"/>
    <p:sldId id="324" r:id="rId56"/>
    <p:sldId id="325" r:id="rId57"/>
    <p:sldId id="407" r:id="rId58"/>
    <p:sldId id="406" r:id="rId59"/>
    <p:sldId id="405" r:id="rId60"/>
    <p:sldId id="410" r:id="rId61"/>
    <p:sldId id="408" r:id="rId62"/>
    <p:sldId id="411" r:id="rId63"/>
    <p:sldId id="409" r:id="rId64"/>
    <p:sldId id="329" r:id="rId65"/>
    <p:sldId id="330" r:id="rId66"/>
    <p:sldId id="327" r:id="rId67"/>
    <p:sldId id="331" r:id="rId68"/>
    <p:sldId id="332" r:id="rId69"/>
    <p:sldId id="333" r:id="rId70"/>
    <p:sldId id="362" r:id="rId71"/>
    <p:sldId id="341" r:id="rId72"/>
    <p:sldId id="336" r:id="rId73"/>
    <p:sldId id="337" r:id="rId74"/>
    <p:sldId id="342" r:id="rId75"/>
    <p:sldId id="338" r:id="rId76"/>
    <p:sldId id="344" r:id="rId77"/>
    <p:sldId id="343" r:id="rId78"/>
    <p:sldId id="345" r:id="rId79"/>
    <p:sldId id="363" r:id="rId80"/>
    <p:sldId id="346" r:id="rId81"/>
    <p:sldId id="347" r:id="rId82"/>
    <p:sldId id="351" r:id="rId83"/>
    <p:sldId id="349" r:id="rId84"/>
    <p:sldId id="348" r:id="rId85"/>
    <p:sldId id="350" r:id="rId86"/>
    <p:sldId id="364" r:id="rId87"/>
    <p:sldId id="352" r:id="rId88"/>
    <p:sldId id="365" r:id="rId89"/>
    <p:sldId id="358" r:id="rId90"/>
    <p:sldId id="340" r:id="rId91"/>
    <p:sldId id="334" r:id="rId92"/>
    <p:sldId id="335" r:id="rId93"/>
    <p:sldId id="366" r:id="rId94"/>
    <p:sldId id="353" r:id="rId95"/>
    <p:sldId id="354" r:id="rId96"/>
    <p:sldId id="355" r:id="rId97"/>
    <p:sldId id="356" r:id="rId98"/>
    <p:sldId id="357" r:id="rId99"/>
    <p:sldId id="369" r:id="rId100"/>
    <p:sldId id="401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7030"/>
  </p:normalViewPr>
  <p:slideViewPr>
    <p:cSldViewPr snapToGrid="0">
      <p:cViewPr varScale="1">
        <p:scale>
          <a:sx n="120" d="100"/>
          <a:sy n="120" d="100"/>
        </p:scale>
        <p:origin x="2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86F8-29FF-4314-7942-ED379ED610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9B27A-4A13-9244-D189-E5E82EB27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AC21D-52DD-70C8-EBE8-C5477818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ED5C9-A256-32C5-7AC5-61EB79B1C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86930-4C34-2568-38EB-80718E68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5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BCF0-E18C-8712-B5A1-75E4F550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86AA2-7F55-C360-558B-2B4CF0D7E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DC859-36E1-B02F-107A-3B01065D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79858-AF9A-2BF0-2D0F-8492BF4E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BAE05-4417-1102-9F30-28CDC0DA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89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C5F07-40C0-ED1A-54D9-1BB3D62BD5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736268-8817-96C5-AAF3-26074A21C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2F1D6-5B53-CC2E-07E6-00DB1063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D00B-64AA-1A16-91AF-88E3DAC6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995ED-0A76-7023-C1BB-B90F73F4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4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93EF-C84C-B17E-A0C4-74294958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03833-B52B-285C-85CB-DB5C24473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54DB1-9858-E3A8-7075-F74F72724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DEE1E-9064-8ED1-A271-9DE8ED1D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DA78-1662-6CA0-2273-2A6B759F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16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19A2-466B-CD75-5773-A7C59C4D1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4A9D9-E2C7-2F88-5971-BFB5A1812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B5F9-DD92-2333-D2E8-CF63449E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1A8CA-D2D9-693B-4144-B65A4410F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0E468-6529-12A7-0742-EC58F015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BFAF-10EB-8556-8146-A9FCF6D9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3AC56-D210-033B-2254-4EBE0B366D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2FC7E-AFF2-181F-8B8C-76C130C32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812EF-3170-CD63-1D02-48250897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B730B-E805-CD5D-B787-FD66263C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FDCC3-32C3-E2C7-0DDD-07B87EFD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2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2FAC-0076-EE8B-951F-D6DBEE37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92476-F371-2A50-1BDF-FE2FDCEA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FD8A-9BF0-A5A3-A0CB-C2B04309D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1B856-2E4A-D4AB-B33D-C9251EDAD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BADD52-C98F-1C7D-E9A0-0E6D96E28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F5041-305D-F131-29FE-520A1835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2DF498-1121-2869-7529-3B718663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6A9057-9F9F-4F07-E1A1-A336F8FF3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CA19-FE82-EDFC-2BF0-B452ECD61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906F-CBCC-7762-12B6-40C0485A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0EB6B-A3DE-19C6-5D83-A4D84E753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6B6F-9D56-C3AB-71E2-6536448B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9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957F3-AC81-1CB2-A8E8-1C85FD5AB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DBEE8-2F95-D68A-5AB4-28DC6D24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DF402-D686-899E-4B3F-3098BB2F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0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5119-C802-7BB6-4325-8A0FDEE3B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FEC2-9206-BC75-1A7E-279CE10F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9A705-BBF8-49B0-703B-07E2DA083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7C54B-5A65-479C-0933-D66AF2B9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BE003-AF70-DF19-5EB1-5229473E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48CC2-03A2-5AE1-38A9-17CBC45A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80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E8A8-CC12-D921-E378-32FEF16BA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524E4A-921D-8E58-9A40-C24088B633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94942-6B0A-8616-8FA1-135EFF2A0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AAE3AC-C7FD-DD51-C2E8-B084B661D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02AC9-1613-2688-29DB-163A77F3F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B59DB-B0A6-3549-03AE-531E44689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6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AEB3E-9588-F0D5-E7F1-CB37F42B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DE543-0558-8BCE-374E-6885DCE96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D2A12-D528-FCD9-2E3A-0D359A81FA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C8D59-98D9-6E4D-9264-7C9BDF92D0F5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0985E-953D-D26E-C6F1-5966D9AB2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868CA-05A5-D3B1-A4E8-369CE3B49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48442-5EB6-BA4C-BE76-F7DD5EF12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6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6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5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5. Loss functions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CDBA9B1-ED6F-3EB7-D90D-35A9447B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2567" y="131807"/>
            <a:ext cx="5552709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34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734C37D3-AB16-76DA-8B26-C1E6886EC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852" y="1671971"/>
            <a:ext cx="3282295" cy="32822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8CAF2-C8F6-21B6-767D-D69710103EE1}"/>
              </a:ext>
            </a:extLst>
          </p:cNvPr>
          <p:cNvSpPr txBox="1"/>
          <p:nvPr/>
        </p:nvSpPr>
        <p:spPr>
          <a:xfrm>
            <a:off x="3900235" y="5046703"/>
            <a:ext cx="439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19359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A5D665-9867-C01B-15E1-7E3A2C692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20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4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324B8E-7213-3D86-D404-3394A80AD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872" y="13254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3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23900-9EC0-A2C3-018C-66A0747B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72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5B595-EAE6-AF6A-DB82-5883D0B3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38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61DFA5-FF39-07F8-655B-4011425FE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52" y="13202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6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D959-BB16-D36A-B6CC-CBD8BA0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9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5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DD8CD7-15F1-43C5-4832-28C573031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12" y="10049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21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E1615B-D951-724A-402C-874BB2DA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58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9F9363-FEC2-D44D-F0FD-8645E53B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02" y="10049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2EB9-A8D7-0C04-9EF5-00EE9DAC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and exp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0E19F-B9CC-C723-A4C8-ED73F12F3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313329" cy="530300"/>
          </a:xfrm>
        </p:spPr>
        <p:txBody>
          <a:bodyPr/>
          <a:lstStyle/>
          <a:p>
            <a:r>
              <a:rPr lang="en-US" dirty="0"/>
              <a:t>Log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6BEA3-12F1-C458-D55E-94208D3078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160" r="67550"/>
          <a:stretch/>
        </p:blipFill>
        <p:spPr>
          <a:xfrm>
            <a:off x="2049043" y="1803624"/>
            <a:ext cx="3540162" cy="3097561"/>
          </a:xfrm>
          <a:prstGeom prst="rect">
            <a:avLst/>
          </a:prstGeom>
        </p:spPr>
      </p:pic>
      <p:pic>
        <p:nvPicPr>
          <p:cNvPr id="1026" name="Picture 2" descr="Exponential Functions">
            <a:extLst>
              <a:ext uri="{FF2B5EF4-FFF2-40B4-BE49-F238E27FC236}">
                <a16:creationId xmlns:a16="http://schemas.microsoft.com/office/drawing/2014/main" id="{15AC5067-B29F-6BE0-4F42-84D890EFB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8" r="3172"/>
          <a:stretch/>
        </p:blipFill>
        <p:spPr bwMode="auto">
          <a:xfrm>
            <a:off x="7263206" y="2104517"/>
            <a:ext cx="3795657" cy="252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1A6FA1-C67C-E55D-71C2-F7D68E4F8A25}"/>
              </a:ext>
            </a:extLst>
          </p:cNvPr>
          <p:cNvSpPr txBox="1">
            <a:spLocks/>
          </p:cNvSpPr>
          <p:nvPr/>
        </p:nvSpPr>
        <p:spPr>
          <a:xfrm>
            <a:off x="7017436" y="1825625"/>
            <a:ext cx="1313329" cy="53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09E72-042D-7715-C7D5-B106EBCC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827" y="4632312"/>
            <a:ext cx="172375" cy="172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20CC4-A414-987B-12D5-2571305C4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076" y="5819205"/>
            <a:ext cx="28321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F83397-10D4-4B6C-1A85-5D9BF41224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790" t="-2782" b="-1"/>
          <a:stretch/>
        </p:blipFill>
        <p:spPr>
          <a:xfrm>
            <a:off x="8477026" y="2054710"/>
            <a:ext cx="353724" cy="354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010BF-6A89-F009-48F6-1414FDC43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9089" y="5840721"/>
            <a:ext cx="4838700" cy="4699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DE96D01-0EC2-7812-3E45-020FE26ADAEC}"/>
              </a:ext>
            </a:extLst>
          </p:cNvPr>
          <p:cNvSpPr txBox="1">
            <a:spLocks/>
          </p:cNvSpPr>
          <p:nvPr/>
        </p:nvSpPr>
        <p:spPr>
          <a:xfrm>
            <a:off x="735714" y="5021701"/>
            <a:ext cx="2254912" cy="53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rules:</a:t>
            </a:r>
          </a:p>
        </p:txBody>
      </p:sp>
    </p:spTree>
    <p:extLst>
      <p:ext uri="{BB962C8B-B14F-4D97-AF65-F5344CB8AC3E}">
        <p14:creationId xmlns:p14="http://schemas.microsoft.com/office/powerpoint/2010/main" val="143822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7B0355-BFBB-279A-13D4-364251A54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073" y="10049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66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FA6F56-5273-52D0-2891-386AE8377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07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0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680E9-D98F-87FE-C2D0-A90FE902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12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5F1C78-F6FB-C276-AB8E-791CD14A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762" y="10049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3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30D21-6181-E4ED-BE93-7B5D1D493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49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8EBF5-5058-74CC-155D-48E0643B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496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3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9EC421-F748-8BFD-96F9-6D801A19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7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97538-5D2D-861D-0F87-A72264A0E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31" b="50113"/>
          <a:stretch/>
        </p:blipFill>
        <p:spPr>
          <a:xfrm>
            <a:off x="2811770" y="1"/>
            <a:ext cx="287432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7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97538-5D2D-861D-0F87-A72264A0E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13"/>
          <a:stretch/>
        </p:blipFill>
        <p:spPr>
          <a:xfrm>
            <a:off x="2811770" y="1"/>
            <a:ext cx="577539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71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97538-5D2D-861D-0F87-A72264A0E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043"/>
          <a:stretch/>
        </p:blipFill>
        <p:spPr>
          <a:xfrm>
            <a:off x="2811770" y="0"/>
            <a:ext cx="577539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4B7127-6E9C-90D7-5BE9-C9151F031504}"/>
              </a:ext>
            </a:extLst>
          </p:cNvPr>
          <p:cNvSpPr/>
          <p:nvPr/>
        </p:nvSpPr>
        <p:spPr>
          <a:xfrm>
            <a:off x="5675586" y="3331779"/>
            <a:ext cx="3331780" cy="352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6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097538-5D2D-861D-0F87-A72264A0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70" y="0"/>
            <a:ext cx="5775394" cy="67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8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CE339-71F7-0F95-B777-1A1B15F53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782" y="3927727"/>
            <a:ext cx="4699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20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parameters that minimize the loss: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7" y="2291328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215743" y="252907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7926325" y="2358312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84A4C-1D6E-59ED-BEB7-C97F0FE01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60" y="4863084"/>
            <a:ext cx="3581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61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A4CE9C-EF53-36DF-E215-68B8FB54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A45B-9719-77F1-914F-FEE1F2D83B84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08234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68912-B40E-BE31-799D-544D4F7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8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18362"/>
                </a:solidFill>
              </a:rPr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00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280-A96D-74C7-E648-6F2A9C9D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F4E5-07A5-E13F-F40F-790800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predicts output </a:t>
            </a:r>
            <a:r>
              <a:rPr lang="en-US" i="1" dirty="0"/>
              <a:t>y</a:t>
            </a:r>
            <a:r>
              <a:rPr lang="en-US" dirty="0"/>
              <a:t> given input </a:t>
            </a:r>
            <a:r>
              <a:rPr lang="en-US" i="1" dirty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75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280-A96D-74C7-E648-6F2A9C9D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F4E5-07A5-E13F-F40F-790800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Model predicts output </a:t>
            </a:r>
            <a:r>
              <a:rPr lang="en-US" i="1" strike="sngStrike" dirty="0"/>
              <a:t>y</a:t>
            </a:r>
            <a:r>
              <a:rPr lang="en-US" strike="sngStrike" dirty="0"/>
              <a:t> given input </a:t>
            </a:r>
            <a:r>
              <a:rPr lang="en-US" i="1" strike="sngStrike" dirty="0"/>
              <a:t>x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289430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9280-A96D-74C7-E648-6F2A9C9D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F4E5-07A5-E13F-F40F-7908008A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Model predicts output </a:t>
            </a:r>
            <a:r>
              <a:rPr lang="en-US" i="1" strike="sngStrike" dirty="0"/>
              <a:t>y</a:t>
            </a:r>
            <a:r>
              <a:rPr lang="en-US" strike="sngStrike" dirty="0"/>
              <a:t> given input </a:t>
            </a:r>
            <a:r>
              <a:rPr lang="en-US" i="1" strike="sngStrike" dirty="0"/>
              <a:t>x</a:t>
            </a:r>
          </a:p>
          <a:p>
            <a:r>
              <a:rPr lang="en-US" dirty="0"/>
              <a:t>Model predicts a conditional probability distribution: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over outputs </a:t>
            </a:r>
            <a:r>
              <a:rPr lang="en-US" b="1" dirty="0"/>
              <a:t>y </a:t>
            </a:r>
            <a:r>
              <a:rPr lang="en-US" dirty="0"/>
              <a:t>given inputs </a:t>
            </a:r>
            <a:r>
              <a:rPr lang="en-US" b="1" dirty="0"/>
              <a:t>x</a:t>
            </a:r>
            <a:r>
              <a:rPr lang="en-US" dirty="0"/>
              <a:t>.</a:t>
            </a:r>
          </a:p>
          <a:p>
            <a:r>
              <a:rPr lang="en-US" dirty="0"/>
              <a:t>Loss function aims to make the outputs have high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B1BEE-62BE-E7AB-4E21-A1FACECC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5" y="2908635"/>
            <a:ext cx="1355271" cy="40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9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93740BD-6289-692C-981C-894DDC3E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98C29-66DB-458A-FB2B-D979B08E0F2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(&gt;1 output, real value)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F31F95-C44E-7F7D-2F31-4F5814D6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Graph regression</a:t>
            </a:r>
          </a:p>
        </p:txBody>
      </p:sp>
    </p:spTree>
    <p:extLst>
      <p:ext uri="{BB962C8B-B14F-4D97-AF65-F5344CB8AC3E}">
        <p14:creationId xmlns:p14="http://schemas.microsoft.com/office/powerpoint/2010/main" val="2999499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1F38-71FF-ED01-C88F-5125EDCC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a model predict a probability distribution?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E051E-EE72-49D1-2EF7-952306B8C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Pick a known distribution (e.g., normal distribution) to model output y with parameters </a:t>
            </a:r>
          </a:p>
          <a:p>
            <a:pPr marL="0" indent="0">
              <a:buNone/>
            </a:pPr>
            <a:r>
              <a:rPr lang="en-US" dirty="0"/>
              <a:t>	e.g., the normal distribution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 Use model to predict parameters    of probability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FC1A4-3DED-860E-C66B-F6819F5D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925" y="5734228"/>
            <a:ext cx="181464" cy="248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7A9711-23F6-685A-F7F5-CECA33296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701" y="3100528"/>
            <a:ext cx="3076341" cy="2558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DD88FE-7BEA-570E-4AB4-33BBDE6F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645" y="2204814"/>
            <a:ext cx="176061" cy="240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E3F61C-B77A-B8D4-E1EF-A8FE8F2BB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081" y="2570673"/>
            <a:ext cx="1704889" cy="3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17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09398-4251-5985-0C2C-17481EEB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criterion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102574-C3AF-1D31-BE5B-F2F5C6788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2123" y="1922629"/>
            <a:ext cx="4486542" cy="3204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44228-5549-57E9-A31D-CF09EA457373}"/>
              </a:ext>
            </a:extLst>
          </p:cNvPr>
          <p:cNvSpPr txBox="1"/>
          <p:nvPr/>
        </p:nvSpPr>
        <p:spPr>
          <a:xfrm>
            <a:off x="905855" y="5708590"/>
            <a:ext cx="9690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we consider this probability as a function of the parameters     , we call it a </a:t>
            </a:r>
            <a:r>
              <a:rPr lang="en-US" sz="2400" dirty="0">
                <a:solidFill>
                  <a:srgbClr val="D18362"/>
                </a:solidFill>
              </a:rPr>
              <a:t>likelihood</a:t>
            </a:r>
            <a:r>
              <a:rPr lang="en-US" sz="2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81094-E4FE-5AD9-12B8-C2423FE5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628" y="5783542"/>
            <a:ext cx="211568" cy="3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83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3BBC-618C-6299-4885-92E906F2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4E775-A3B0-3237-3BE8-01D476C9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9019"/>
            <a:ext cx="10515600" cy="2097943"/>
          </a:xfrm>
        </p:spPr>
        <p:txBody>
          <a:bodyPr/>
          <a:lstStyle/>
          <a:p>
            <a:r>
              <a:rPr lang="en-US" dirty="0"/>
              <a:t>The terms in this product might all be small</a:t>
            </a:r>
          </a:p>
          <a:p>
            <a:r>
              <a:rPr lang="en-US" dirty="0"/>
              <a:t>The product might get so small that we can’t easily represent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CF3DC-1CAE-F752-3E2F-68FF794A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381"/>
          <a:stretch/>
        </p:blipFill>
        <p:spPr>
          <a:xfrm>
            <a:off x="2928258" y="2054625"/>
            <a:ext cx="7162800" cy="13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00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ACC25-F6AD-F379-D084-6C74D9B2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 function is monotonic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3BC9B-72BB-BAA8-B22D-A25A09E6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5499"/>
            <a:ext cx="10909731" cy="333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4C303-6C2F-278B-466E-44D039D0213E}"/>
              </a:ext>
            </a:extLst>
          </p:cNvPr>
          <p:cNvSpPr txBox="1"/>
          <p:nvPr/>
        </p:nvSpPr>
        <p:spPr>
          <a:xfrm>
            <a:off x="903517" y="5791198"/>
            <a:ext cx="109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Maximum of the logarithm of a function is in the same place as maximum of function </a:t>
            </a:r>
          </a:p>
        </p:txBody>
      </p:sp>
    </p:spTree>
    <p:extLst>
      <p:ext uri="{BB962C8B-B14F-4D97-AF65-F5344CB8AC3E}">
        <p14:creationId xmlns:p14="http://schemas.microsoft.com/office/powerpoint/2010/main" val="3110596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610F-BCAD-C774-9544-8167056D2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log likelihood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BF115-23C3-56C0-34FF-49A237446C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6" t="-1203" r="1600" b="-2071"/>
          <a:stretch/>
        </p:blipFill>
        <p:spPr>
          <a:xfrm>
            <a:off x="2732314" y="1586540"/>
            <a:ext cx="6585857" cy="4047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9E913-DF4B-20C3-635A-DCEB83375AD3}"/>
              </a:ext>
            </a:extLst>
          </p:cNvPr>
          <p:cNvSpPr txBox="1"/>
          <p:nvPr/>
        </p:nvSpPr>
        <p:spPr>
          <a:xfrm>
            <a:off x="903517" y="5900055"/>
            <a:ext cx="109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it’s a sum of terms, so doesn’t matter so much if the terms are small </a:t>
            </a:r>
          </a:p>
        </p:txBody>
      </p:sp>
    </p:spTree>
    <p:extLst>
      <p:ext uri="{BB962C8B-B14F-4D97-AF65-F5344CB8AC3E}">
        <p14:creationId xmlns:p14="http://schemas.microsoft.com/office/powerpoint/2010/main" val="2044987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6718-D574-80AA-A0C1-47CE2269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negative log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86B4-8D33-2A23-7477-C65ACEF1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convention, we minimize things (i.e., a loss)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124FA-27DF-9036-F4A0-05435BF9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12" y="2634345"/>
            <a:ext cx="6652893" cy="35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93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04CE-F469-7CE3-4401-4D6B26C4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717674-A5FA-4860-77CA-204435968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929" y="4110151"/>
            <a:ext cx="4497614" cy="66915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0083F9-54B1-0196-8267-132BA6E11DE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now we predict a probability distribution</a:t>
            </a:r>
          </a:p>
          <a:p>
            <a:r>
              <a:rPr lang="en-US" dirty="0"/>
              <a:t>We need an actual prediction (point estimate)</a:t>
            </a:r>
          </a:p>
          <a:p>
            <a:r>
              <a:rPr lang="en-US" dirty="0"/>
              <a:t>Find the peak of the probability distribution (i.e., mean for normal)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CA156-819A-7EA4-3C7B-1FF74B016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276" y="3723509"/>
            <a:ext cx="3329462" cy="27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0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>
                <a:solidFill>
                  <a:srgbClr val="D18362"/>
                </a:solidFill>
              </a:rPr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8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7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3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15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0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A7EAC-91B3-3627-DE6F-810416C1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45966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1901345"/>
            <a:ext cx="10515600" cy="36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13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64C7-D06E-4580-25F6-3B5CA05A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loss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F4EB9-8E0A-FF65-22A6-593E2799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01345"/>
            <a:ext cx="10515600" cy="453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90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>
                <a:solidFill>
                  <a:srgbClr val="D18362"/>
                </a:solidFill>
              </a:rPr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49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9EF3-F223-23A5-5C9E-B4B24CCD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univariate regression</a:t>
            </a: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88A69B3A-7DD6-FE0E-890C-FB229FA63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573" y="2318174"/>
            <a:ext cx="10168924" cy="2927417"/>
          </a:xfrm>
        </p:spPr>
      </p:pic>
    </p:spTree>
    <p:extLst>
      <p:ext uri="{BB962C8B-B14F-4D97-AF65-F5344CB8AC3E}">
        <p14:creationId xmlns:p14="http://schemas.microsoft.com/office/powerpoint/2010/main" val="9636868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5293-FD53-18B8-884C-FA8E0B5A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0603"/>
            <a:ext cx="5344886" cy="3436359"/>
          </a:xfrm>
        </p:spPr>
        <p:txBody>
          <a:bodyPr/>
          <a:lstStyle/>
          <a:p>
            <a:r>
              <a:rPr lang="en-US" dirty="0"/>
              <a:t>Predict scalar output:</a:t>
            </a:r>
          </a:p>
          <a:p>
            <a:r>
              <a:rPr lang="en-US" dirty="0"/>
              <a:t>Sensible probability distribution: </a:t>
            </a:r>
          </a:p>
          <a:p>
            <a:pPr lvl="1"/>
            <a:r>
              <a:rPr lang="en-US" dirty="0"/>
              <a:t>Normal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7AAC9-5D78-48F8-A444-3B7F7707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88" y="2795032"/>
            <a:ext cx="966108" cy="355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457DC5-7916-EEE7-44F7-BF682094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83" y="2816804"/>
            <a:ext cx="4177968" cy="3337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5600" cy="754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30F0D-5C31-E57B-8BB0-1FBBBC99A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725" y="4458782"/>
            <a:ext cx="5096811" cy="75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28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70714"/>
            <a:ext cx="10515600" cy="754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79DE3D-E998-ADE2-0722-D3B727DB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027" y="5066307"/>
            <a:ext cx="7772400" cy="927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7C6D37-D13C-ABE6-68B6-EF76D04B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389" y="3411054"/>
            <a:ext cx="6261677" cy="9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89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07027"/>
            <a:ext cx="10515600" cy="849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73FEE1-A1FC-0DF4-92A1-8E81F166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65" y="3265062"/>
            <a:ext cx="7772400" cy="23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90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06440-8348-47EC-6D9E-DD6621FA4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009"/>
          <a:stretch/>
        </p:blipFill>
        <p:spPr>
          <a:xfrm>
            <a:off x="345373" y="881481"/>
            <a:ext cx="8408477" cy="101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71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06440-8348-47EC-6D9E-DD6621FA4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30"/>
          <a:stretch/>
        </p:blipFill>
        <p:spPr>
          <a:xfrm>
            <a:off x="345373" y="881482"/>
            <a:ext cx="8408477" cy="2016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34846-A925-7B31-4F99-4331EC4C4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74" y="4073236"/>
            <a:ext cx="4696453" cy="456086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0D99824-C9E3-8AC7-7715-79B86A31B061}"/>
              </a:ext>
            </a:extLst>
          </p:cNvPr>
          <p:cNvCxnSpPr>
            <a:cxnSpLocks/>
          </p:cNvCxnSpPr>
          <p:nvPr/>
        </p:nvCxnSpPr>
        <p:spPr>
          <a:xfrm flipH="1" flipV="1">
            <a:off x="6365174" y="2897580"/>
            <a:ext cx="1246909" cy="1062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9004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06440-8348-47EC-6D9E-DD6621FA4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920"/>
          <a:stretch/>
        </p:blipFill>
        <p:spPr>
          <a:xfrm>
            <a:off x="345373" y="881481"/>
            <a:ext cx="8408477" cy="306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8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06440-8348-47EC-6D9E-DD6621FA4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920"/>
          <a:stretch/>
        </p:blipFill>
        <p:spPr>
          <a:xfrm>
            <a:off x="345373" y="881481"/>
            <a:ext cx="8408477" cy="30611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F929FF-D376-82D0-94C5-36754A177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46" r="31875" b="5172"/>
          <a:stretch/>
        </p:blipFill>
        <p:spPr>
          <a:xfrm>
            <a:off x="7487279" y="2905025"/>
            <a:ext cx="4359348" cy="35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7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06440-8348-47EC-6D9E-DD6621FA4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75"/>
          <a:stretch/>
        </p:blipFill>
        <p:spPr>
          <a:xfrm>
            <a:off x="345373" y="881481"/>
            <a:ext cx="8408477" cy="408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1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06440-8348-47EC-6D9E-DD6621FA4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75"/>
          <a:stretch/>
        </p:blipFill>
        <p:spPr>
          <a:xfrm>
            <a:off x="345373" y="881481"/>
            <a:ext cx="8408477" cy="40824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818714-4CA5-539D-1948-B859685C4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03" t="-3935" b="3935"/>
          <a:stretch/>
        </p:blipFill>
        <p:spPr>
          <a:xfrm>
            <a:off x="7719237" y="2905025"/>
            <a:ext cx="4127390" cy="378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089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06440-8348-47EC-6D9E-DD6621FA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73" y="881481"/>
            <a:ext cx="8408477" cy="5095037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3FA69F2-86F7-ACCF-261F-C40F8F4F3E17}"/>
              </a:ext>
            </a:extLst>
          </p:cNvPr>
          <p:cNvCxnSpPr/>
          <p:nvPr/>
        </p:nvCxnSpPr>
        <p:spPr>
          <a:xfrm flipH="1">
            <a:off x="5104410" y="5595257"/>
            <a:ext cx="1915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0250BD-70FD-727A-3DC8-F3991E0C2896}"/>
              </a:ext>
            </a:extLst>
          </p:cNvPr>
          <p:cNvSpPr txBox="1"/>
          <p:nvPr/>
        </p:nvSpPr>
        <p:spPr>
          <a:xfrm>
            <a:off x="7205353" y="5399316"/>
            <a:ext cx="152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 squares!</a:t>
            </a:r>
          </a:p>
        </p:txBody>
      </p:sp>
    </p:spTree>
    <p:extLst>
      <p:ext uri="{BB962C8B-B14F-4D97-AF65-F5344CB8AC3E}">
        <p14:creationId xmlns:p14="http://schemas.microsoft.com/office/powerpoint/2010/main" val="2939634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31226-B4F4-994C-25CD-5A8985CB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856" r="48108"/>
          <a:stretch/>
        </p:blipFill>
        <p:spPr>
          <a:xfrm>
            <a:off x="6716486" y="1485106"/>
            <a:ext cx="4180115" cy="43278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6A7EC-DFE1-0EC4-0CD9-1AEB619E4DE8}"/>
              </a:ext>
            </a:extLst>
          </p:cNvPr>
          <p:cNvSpPr txBox="1"/>
          <p:nvPr/>
        </p:nvSpPr>
        <p:spPr>
          <a:xfrm>
            <a:off x="2569029" y="511630"/>
            <a:ext cx="243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Least 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8915-7626-8C52-4687-C9BE0377909E}"/>
              </a:ext>
            </a:extLst>
          </p:cNvPr>
          <p:cNvSpPr txBox="1"/>
          <p:nvPr/>
        </p:nvSpPr>
        <p:spPr>
          <a:xfrm>
            <a:off x="7121157" y="511630"/>
            <a:ext cx="3588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Maximum likelihood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2447B8C-26AF-8656-86CC-362E150BD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054" b="50144"/>
          <a:stretch/>
        </p:blipFill>
        <p:spPr>
          <a:xfrm>
            <a:off x="1545771" y="1586220"/>
            <a:ext cx="4103915" cy="4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1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31226-B4F4-994C-25CD-5A8985CBF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487" t="49856" r="-3379"/>
          <a:stretch/>
        </p:blipFill>
        <p:spPr>
          <a:xfrm>
            <a:off x="6890662" y="1485106"/>
            <a:ext cx="4180115" cy="43278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6A7EC-DFE1-0EC4-0CD9-1AEB619E4DE8}"/>
              </a:ext>
            </a:extLst>
          </p:cNvPr>
          <p:cNvSpPr txBox="1"/>
          <p:nvPr/>
        </p:nvSpPr>
        <p:spPr>
          <a:xfrm>
            <a:off x="2569029" y="511630"/>
            <a:ext cx="243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Least squares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D8915-7626-8C52-4687-C9BE0377909E}"/>
              </a:ext>
            </a:extLst>
          </p:cNvPr>
          <p:cNvSpPr txBox="1"/>
          <p:nvPr/>
        </p:nvSpPr>
        <p:spPr>
          <a:xfrm>
            <a:off x="7121157" y="511630"/>
            <a:ext cx="3588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Maximum likelihood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2447B8C-26AF-8656-86CC-362E150BD4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216" r="-2162" b="50144"/>
          <a:stretch/>
        </p:blipFill>
        <p:spPr>
          <a:xfrm>
            <a:off x="1719947" y="1586220"/>
            <a:ext cx="4103915" cy="43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60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CE9F1-EE0A-D5DF-EEEF-87563736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univariate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798EE4-C210-5C37-C8D3-C4B5338F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99544"/>
            <a:ext cx="10515600" cy="816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031FB-2D72-A0FD-BF3C-1C067A96B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38" y="3190108"/>
            <a:ext cx="3329462" cy="2769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083A9B-DD12-4B73-B31B-8FE8C2E8F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34" y="4866538"/>
            <a:ext cx="6194132" cy="738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452CF-A786-0E69-8D5A-1DF601272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822" y="3371766"/>
            <a:ext cx="4990178" cy="7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2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883E-5405-4C3A-0981-4538D496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F5C3-EB55-AF43-DA55-1609C39E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Perhaps surprisingly, the variance term disappeared: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we could learn it: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F2FA8-663C-E9DB-6EFD-2E1352E2EE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472"/>
          <a:stretch/>
        </p:blipFill>
        <p:spPr>
          <a:xfrm>
            <a:off x="3298371" y="3281044"/>
            <a:ext cx="6259285" cy="845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56A83C-3DB6-B179-3246-3206127BA1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472"/>
          <a:stretch/>
        </p:blipFill>
        <p:spPr>
          <a:xfrm>
            <a:off x="3298370" y="2365311"/>
            <a:ext cx="6259285" cy="845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06A2B-2E32-BCE1-415C-AF30CCFDC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01" y="5091420"/>
            <a:ext cx="6846398" cy="7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64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3736-D037-D25F-4CD7-E581E1D7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Heteroscedastic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097961-6F13-C24C-F955-87426911E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that the noise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same everywhere.</a:t>
                </a:r>
              </a:p>
              <a:p>
                <a:r>
                  <a:rPr lang="en-US" dirty="0"/>
                  <a:t>But we could make the noise a function of the data </a:t>
                </a:r>
                <a:r>
                  <a:rPr lang="en-US" i="1" dirty="0"/>
                  <a:t>x.</a:t>
                </a:r>
              </a:p>
              <a:p>
                <a:r>
                  <a:rPr lang="en-US" dirty="0"/>
                  <a:t>Build a model with two outputs: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097961-6F13-C24C-F955-87426911E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17E315-9007-5CF5-2B70-0BAFA172C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26" y="3557982"/>
            <a:ext cx="2176187" cy="989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EE4C7-B10E-1DCD-9B6E-30D43111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320" y="4968286"/>
            <a:ext cx="7772400" cy="9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726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19B4-D3BA-0E92-5461-F3E742F7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Heteroscedastic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D7863-C6E6-4A99-DAC0-800D24263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362" y="1690687"/>
            <a:ext cx="7744683" cy="4978725"/>
          </a:xfrm>
        </p:spPr>
      </p:pic>
    </p:spTree>
    <p:extLst>
      <p:ext uri="{BB962C8B-B14F-4D97-AF65-F5344CB8AC3E}">
        <p14:creationId xmlns:p14="http://schemas.microsoft.com/office/powerpoint/2010/main" val="3983672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7B48B-7784-D731-0DE1-F58BAFB86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59517D-5B40-DAC9-6385-6770C93B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606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>
                <a:solidFill>
                  <a:srgbClr val="D18362"/>
                </a:solidFill>
              </a:rPr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64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0451-1E22-6DE5-C6B9-D1AF02C2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5665C4-ABF6-6F56-BE30-332F38718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92" y="2075998"/>
            <a:ext cx="10186016" cy="2932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7E4932-D465-022D-FC67-38C381B4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763"/>
            <a:ext cx="10515600" cy="716200"/>
          </a:xfrm>
        </p:spPr>
        <p:txBody>
          <a:bodyPr>
            <a:normAutofit/>
          </a:bodyPr>
          <a:lstStyle/>
          <a:p>
            <a:r>
              <a:rPr lang="en-US" dirty="0"/>
              <a:t>Goal: predict which of two classes                     the input </a:t>
            </a:r>
            <a:r>
              <a:rPr lang="en-US" i="1" dirty="0"/>
              <a:t>x</a:t>
            </a:r>
            <a:r>
              <a:rPr lang="en-US" dirty="0"/>
              <a:t> belongs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D54E-3C3B-B8C1-F2F5-A90537F58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62" y="5517412"/>
            <a:ext cx="1429759" cy="3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688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565A-94A2-0512-E51E-2C8CE194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4C580-F761-7516-FC6E-B7BEE28AE8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Domain:</a:t>
                </a:r>
              </a:p>
              <a:p>
                <a:r>
                  <a:rPr lang="en-US" dirty="0"/>
                  <a:t>Bernoulli distribution</a:t>
                </a:r>
              </a:p>
              <a:p>
                <a:r>
                  <a:rPr lang="en-US" dirty="0"/>
                  <a:t>One 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34C580-F761-7516-FC6E-B7BEE28AE8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  <a:blipFill>
                <a:blip r:embed="rId2"/>
                <a:stretch>
                  <a:fillRect l="-965" t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231AD7-1EF1-0D65-AA6F-E08EB7CF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920" y="2658811"/>
            <a:ext cx="1429759" cy="35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B3F6C-C48F-4908-F77D-B3468D2B0A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6185" cy="753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C3D585-C10E-7573-F0B1-49D402B0A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04" y="2827107"/>
            <a:ext cx="4972954" cy="2999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9D6EA-78A2-BDDA-1205-75D63861D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463" y="4542833"/>
            <a:ext cx="3656693" cy="912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800B6-F6E8-1C47-1291-94AE776D0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5578" y="5888665"/>
            <a:ext cx="3378052" cy="3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65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ED8-CBDA-A82F-4AB1-13E2FEA9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DBDF-93A2-DEB0-B1B5-4E5AC2D4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49337"/>
            <a:ext cx="10515600" cy="786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Pass through function that maps “anything to [0,1]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  <a:blipFill>
                <a:blip r:embed="rId3"/>
                <a:stretch>
                  <a:fillRect l="-1202" t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4809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ED8-CBDA-A82F-4AB1-13E2FEA9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8DBDF-93A2-DEB0-B1B5-4E5AC2D4F3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49337"/>
            <a:ext cx="10515600" cy="786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Parameter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Pass through logistic sigmoid function that maps “anything to [0,1]: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E57C0AD-C8DD-8457-ABE7-3127E38A1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  <a:blipFill>
                <a:blip r:embed="rId3"/>
                <a:stretch>
                  <a:fillRect l="-1202" t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944742-4F45-8E30-E20F-57D44F06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671" y="3175593"/>
            <a:ext cx="4271362" cy="2832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8D389-DCFE-BA08-1474-57A0DCE49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884" y="5534770"/>
            <a:ext cx="2608366" cy="6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78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537C-ABF3-F4D6-4A02-8F80B689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39944-26DB-B808-21CE-1D08C5DC61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49337"/>
            <a:ext cx="10515600" cy="786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A64BF-1FB0-D8B5-4A22-1C12DEB0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80" y="3156908"/>
            <a:ext cx="3378052" cy="350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B1A87-C5E2-2A4D-5AF4-26C49CBB1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784" y="4225601"/>
            <a:ext cx="5729243" cy="3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544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EEC3-003E-3944-74F7-21730792B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CB558-48D7-C8E0-86C9-71E6FAD0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751" y="4922094"/>
            <a:ext cx="2603818" cy="1570781"/>
          </a:xfrm>
          <a:prstGeom prst="rect">
            <a:avLst/>
          </a:prstGeom>
        </p:spPr>
      </p:pic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D957C3B3-7FCE-14F9-3FE9-5FED5A3AB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584" y="1427041"/>
            <a:ext cx="10515600" cy="3278142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4DB5C6-B8B6-FEC4-9625-05565B7A86D1}"/>
              </a:ext>
            </a:extLst>
          </p:cNvPr>
          <p:cNvCxnSpPr>
            <a:cxnSpLocks/>
          </p:cNvCxnSpPr>
          <p:nvPr/>
        </p:nvCxnSpPr>
        <p:spPr>
          <a:xfrm flipV="1">
            <a:off x="7465122" y="4158343"/>
            <a:ext cx="653143" cy="75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5128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79DF-A6F5-67D3-7105-80C97A4A7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98DFE-F447-4D34-4DE6-A644C28D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226087"/>
            <a:ext cx="7772400" cy="873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77629B-D377-0E87-B984-0825F1140E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04999"/>
            <a:ext cx="10515600" cy="222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84B18-9FA8-5040-6C98-E783A0371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613" y="4404347"/>
            <a:ext cx="5729243" cy="358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27203-A397-5E78-02B9-6F53BE623681}"/>
              </a:ext>
            </a:extLst>
          </p:cNvPr>
          <p:cNvSpPr txBox="1"/>
          <p:nvPr/>
        </p:nvSpPr>
        <p:spPr>
          <a:xfrm>
            <a:off x="6324600" y="6193972"/>
            <a:ext cx="469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*Binary cross-entropy loss*</a:t>
            </a:r>
          </a:p>
        </p:txBody>
      </p:sp>
    </p:spTree>
    <p:extLst>
      <p:ext uri="{BB962C8B-B14F-4D97-AF65-F5344CB8AC3E}">
        <p14:creationId xmlns:p14="http://schemas.microsoft.com/office/powerpoint/2010/main" val="35918852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FDD6-2386-E5E6-4123-358ADB76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binary 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7C62B5-5B92-1FF1-836B-FC0126A703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286" y="1815421"/>
            <a:ext cx="10515600" cy="75111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7A125E-64E9-E12C-C5D1-C82881B2A8A0}"/>
              </a:ext>
            </a:extLst>
          </p:cNvPr>
          <p:cNvCxnSpPr>
            <a:cxnSpLocks/>
          </p:cNvCxnSpPr>
          <p:nvPr/>
        </p:nvCxnSpPr>
        <p:spPr>
          <a:xfrm flipV="1">
            <a:off x="6814457" y="5551715"/>
            <a:ext cx="653143" cy="751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DFB7C-9A2E-BFB1-C0A9-29BAFCEEAE5F}"/>
                  </a:ext>
                </a:extLst>
              </p:cNvPr>
              <p:cNvSpPr txBox="1"/>
              <p:nvPr/>
            </p:nvSpPr>
            <p:spPr>
              <a:xfrm>
                <a:off x="4071256" y="6302829"/>
                <a:ext cx="5071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Choose y=1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greater than 0.5, otherwise 0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DFB7C-9A2E-BFB1-C0A9-29BAFCEEA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56" y="6302829"/>
                <a:ext cx="5071581" cy="369332"/>
              </a:xfrm>
              <a:prstGeom prst="rect">
                <a:avLst/>
              </a:prstGeom>
              <a:blipFill>
                <a:blip r:embed="rId3"/>
                <a:stretch>
                  <a:fillRect l="-10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3E1858CE-72A5-A247-9592-E513E173E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5286" y="2649130"/>
            <a:ext cx="10515600" cy="3278142"/>
          </a:xfrm>
        </p:spPr>
      </p:pic>
    </p:spTree>
    <p:extLst>
      <p:ext uri="{BB962C8B-B14F-4D97-AF65-F5344CB8AC3E}">
        <p14:creationId xmlns:p14="http://schemas.microsoft.com/office/powerpoint/2010/main" val="28528194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>
                <a:solidFill>
                  <a:srgbClr val="D18362"/>
                </a:solidFill>
              </a:rPr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D959-BB16-D36A-B6CC-CBD8BA00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07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94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BD24-A659-5638-B207-C1E73058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D334D84-A41D-A499-36F2-D5E3E90E2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252" y="2015768"/>
            <a:ext cx="10325495" cy="297249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07AF66-D9BD-781D-674C-833E1F541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0763"/>
            <a:ext cx="10515600" cy="548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predict which of K classes                               the input </a:t>
            </a:r>
            <a:r>
              <a:rPr lang="en-US" i="1" dirty="0"/>
              <a:t>x</a:t>
            </a:r>
            <a:r>
              <a:rPr lang="en-US" dirty="0"/>
              <a:t> belongs 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EEBD5-445B-C419-EAD4-DC18D6BC2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595" y="5525173"/>
            <a:ext cx="2293257" cy="32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42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7D3-7597-5C04-0EDF-AB985483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D42F8-FBE9-EF1C-51FC-6250E221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690688"/>
            <a:ext cx="10516185" cy="753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FCD6B-0D84-9F8A-1CB9-C1E2260B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38" y="2689903"/>
            <a:ext cx="2293257" cy="326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5411489-1B75-8158-39BC-30A4A242E5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Domain:</a:t>
                </a:r>
              </a:p>
              <a:p>
                <a:r>
                  <a:rPr lang="en-US" dirty="0"/>
                  <a:t>Categorical distribution</a:t>
                </a:r>
              </a:p>
              <a:p>
                <a:r>
                  <a:rPr lang="en-US" dirty="0"/>
                  <a:t>K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</a:t>
                </a:r>
              </a:p>
              <a:p>
                <a:r>
                  <a:rPr lang="en-US" dirty="0"/>
                  <a:t>Sum of all parameters = 1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25411489-1B75-8158-39BC-30A4A242E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606466"/>
                <a:ext cx="10515600" cy="2709017"/>
              </a:xfrm>
              <a:blipFill>
                <a:blip r:embed="rId4"/>
                <a:stretch>
                  <a:fillRect l="-965" t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4A3C29E-E203-6120-D0C3-67F07113F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71" y="2811874"/>
            <a:ext cx="4410508" cy="35236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DDEE69-0A00-37EF-D3A2-E68FA8A31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943" y="5098147"/>
            <a:ext cx="2842986" cy="4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703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7D3-7597-5C04-0EDF-AB985483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D42F8-FBE9-EF1C-51FC-6250E221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837907" y="1745118"/>
            <a:ext cx="10516185" cy="707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F80D4C-F0E3-CD01-71C5-90B4636577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Problem: 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/>
                  <a:t>Output of neural network can be anything</a:t>
                </a:r>
              </a:p>
              <a:p>
                <a:pPr lvl="1"/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[0,1], sum to one</a:t>
                </a:r>
              </a:p>
              <a:p>
                <a:pPr lvl="1">
                  <a:lnSpc>
                    <a:spcPct val="120000"/>
                  </a:lnSpc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/>
                  <a:t>Solution:</a:t>
                </a:r>
              </a:p>
              <a:p>
                <a:pPr lvl="1"/>
                <a:r>
                  <a:rPr lang="en-US" dirty="0"/>
                  <a:t>Pass through function that maps “anything” to [0,1], sum to one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F80D4C-F0E3-CD01-71C5-90B463657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615" y="2803020"/>
                <a:ext cx="5258385" cy="2709017"/>
              </a:xfrm>
              <a:blipFill>
                <a:blip r:embed="rId3"/>
                <a:stretch>
                  <a:fillRect l="-1683" t="-935" b="-3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805584A-EBE4-23F9-33A6-E3122BD8E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914" y="4230491"/>
            <a:ext cx="4082144" cy="846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79CB4-4BF5-0F8C-4D8F-1CDC05B17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863" y="6039744"/>
            <a:ext cx="4424136" cy="3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192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4036-472D-8F86-F332-B4F2B482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multiclass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FE44AD-428F-1AD5-70CD-482AFF8B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003" y="5823857"/>
            <a:ext cx="5699993" cy="429531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4166993B-C716-2892-E172-5D23D63A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6" y="1788328"/>
            <a:ext cx="11000681" cy="37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809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3F1D-BDBD-241E-BEDD-7B6F6212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 multiclass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539D5-6607-B707-0481-FB58C07F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44" y="4024588"/>
            <a:ext cx="6313714" cy="1951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2D6BE-6B5D-D9C4-F70E-B742F18CF6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837907" y="1745117"/>
            <a:ext cx="10516185" cy="2097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46773-49C1-6379-6004-208A6040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06" y="4067206"/>
            <a:ext cx="3113315" cy="645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7E956F-8E4B-872E-76BE-7050E9863DFD}"/>
              </a:ext>
            </a:extLst>
          </p:cNvPr>
          <p:cNvSpPr/>
          <p:nvPr/>
        </p:nvSpPr>
        <p:spPr>
          <a:xfrm>
            <a:off x="8539892" y="3897085"/>
            <a:ext cx="3592285" cy="1001486"/>
          </a:xfrm>
          <a:prstGeom prst="rect">
            <a:avLst/>
          </a:prstGeom>
          <a:noFill/>
          <a:ln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8030C-55B8-C8FD-D11C-527D27F1A468}"/>
              </a:ext>
            </a:extLst>
          </p:cNvPr>
          <p:cNvSpPr txBox="1"/>
          <p:nvPr/>
        </p:nvSpPr>
        <p:spPr>
          <a:xfrm>
            <a:off x="6324600" y="6193972"/>
            <a:ext cx="4691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*Multiclass cross-entropy loss*</a:t>
            </a:r>
          </a:p>
        </p:txBody>
      </p:sp>
    </p:spTree>
    <p:extLst>
      <p:ext uri="{BB962C8B-B14F-4D97-AF65-F5344CB8AC3E}">
        <p14:creationId xmlns:p14="http://schemas.microsoft.com/office/powerpoint/2010/main" val="24528270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E84C6CEC-7C8F-4900-9537-A2DDEA1443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940" y="2819285"/>
            <a:ext cx="8592292" cy="289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4640D3-E0BF-C719-383F-C607ED3A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 multiclass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FD79-8E2A-8D45-576D-152A50329F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837907" y="1745118"/>
            <a:ext cx="10516185" cy="813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7FA-3DDB-268E-438D-74C749C3F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0221" y="4844143"/>
            <a:ext cx="1485900" cy="1854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B2A2F7-52FD-8340-0A3E-CE1A43BA0BBC}"/>
              </a:ext>
            </a:extLst>
          </p:cNvPr>
          <p:cNvCxnSpPr>
            <a:cxnSpLocks/>
          </p:cNvCxnSpPr>
          <p:nvPr/>
        </p:nvCxnSpPr>
        <p:spPr>
          <a:xfrm flipH="1" flipV="1">
            <a:off x="9350828" y="5111220"/>
            <a:ext cx="729343" cy="42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549E3B-8B30-48FB-3991-91E4044A70CB}"/>
              </a:ext>
            </a:extLst>
          </p:cNvPr>
          <p:cNvSpPr txBox="1"/>
          <p:nvPr/>
        </p:nvSpPr>
        <p:spPr>
          <a:xfrm>
            <a:off x="2950027" y="6098418"/>
            <a:ext cx="568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Choose the class with the largest probability</a:t>
            </a:r>
          </a:p>
        </p:txBody>
      </p:sp>
    </p:spTree>
    <p:extLst>
      <p:ext uri="{BB962C8B-B14F-4D97-AF65-F5344CB8AC3E}">
        <p14:creationId xmlns:p14="http://schemas.microsoft.com/office/powerpoint/2010/main" val="38265732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>
                <a:solidFill>
                  <a:srgbClr val="D18362"/>
                </a:solidFill>
              </a:rPr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4657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9529C08-B0EE-9FB3-B6DF-5E34399E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Other </a:t>
            </a:r>
            <a:br>
              <a:rPr lang="en-US" dirty="0"/>
            </a:br>
            <a:r>
              <a:rPr lang="en-US" dirty="0"/>
              <a:t>data types</a:t>
            </a:r>
          </a:p>
        </p:txBody>
      </p:sp>
      <p:pic>
        <p:nvPicPr>
          <p:cNvPr id="3" name="Picture 2" descr="A table with text on it&#10;&#10;Description automatically generated">
            <a:extLst>
              <a:ext uri="{FF2B5EF4-FFF2-40B4-BE49-F238E27FC236}">
                <a16:creationId xmlns:a16="http://schemas.microsoft.com/office/drawing/2014/main" id="{FE9FC234-ED04-846E-8689-EA38486D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272" y="51645"/>
            <a:ext cx="7364756" cy="67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57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>
                <a:solidFill>
                  <a:srgbClr val="D18362"/>
                </a:solidFill>
              </a:rPr>
              <a:t>Multiple outputs</a:t>
            </a:r>
          </a:p>
          <a:p>
            <a:r>
              <a:rPr lang="en-US" dirty="0"/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701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7D600-ADA3-9051-608B-83CFC282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2912-6C4F-169C-56DA-97DB1DBD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each output      as independent: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Negative log likelihood becomes sum of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B3B02-5981-1FD0-FBC4-04B4A4E20E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66"/>
          <a:stretch/>
        </p:blipFill>
        <p:spPr>
          <a:xfrm>
            <a:off x="2533650" y="2607129"/>
            <a:ext cx="7013121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5ABD94-8FF0-A5EF-81F3-EBF78E38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985055"/>
            <a:ext cx="337458" cy="253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0E7BC-06A7-6A54-0CAE-CBD1F2FD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371" y="4648296"/>
            <a:ext cx="7772400" cy="8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680E9-D98F-87FE-C2D0-A90FE902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933" y="100277"/>
            <a:ext cx="5579534" cy="662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2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8C35-9873-C713-33F4-1D48CACA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multivariate regression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954AB1-41EB-D974-3DC7-7E5298A5C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233866"/>
            <a:ext cx="10126054" cy="291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743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060BB-3170-1756-AEB6-528914A8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multivariate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3BE21-8E96-8DEF-D28A-BC704124B4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Goal:  to predict a multivariate target</a:t>
                </a:r>
              </a:p>
              <a:p>
                <a:r>
                  <a:rPr lang="en-US" dirty="0"/>
                  <a:t>Solution treat each dimension independently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Make network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outputs to predict means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A3BE21-8E96-8DEF-D28A-BC704124B4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146B908-C00D-913C-CF3B-9CF0658D4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619" y="1825625"/>
            <a:ext cx="1322699" cy="423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E2CE6-9977-F3A8-AA8D-1FE429ACC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387" y="2939751"/>
            <a:ext cx="5192630" cy="1740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7A1B9-DC61-5C2F-D3F6-6ECB08F23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142" y="5494949"/>
            <a:ext cx="6226624" cy="79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1080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BFA2F-03D3-5AC0-3D03-7EC4B8C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multivariate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32D1B-6BEB-585D-BA6D-89CCD85A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outputs vary in magnitude</a:t>
            </a:r>
          </a:p>
          <a:p>
            <a:pPr lvl="1"/>
            <a:r>
              <a:rPr lang="en-US" dirty="0"/>
              <a:t>E.g., predict weight in kilos and height in meters</a:t>
            </a:r>
          </a:p>
          <a:p>
            <a:pPr lvl="1"/>
            <a:r>
              <a:rPr lang="en-US" dirty="0"/>
              <a:t>One dimension has much bigger numbers than others</a:t>
            </a:r>
          </a:p>
          <a:p>
            <a:r>
              <a:rPr lang="en-US" dirty="0"/>
              <a:t>Could learn a separate variance for each…</a:t>
            </a:r>
          </a:p>
          <a:p>
            <a:r>
              <a:rPr lang="en-US" dirty="0"/>
              <a:t>…or rescale before training, and then rescale output in opposite way</a:t>
            </a:r>
          </a:p>
        </p:txBody>
      </p:sp>
    </p:spTree>
    <p:extLst>
      <p:ext uri="{BB962C8B-B14F-4D97-AF65-F5344CB8AC3E}">
        <p14:creationId xmlns:p14="http://schemas.microsoft.com/office/powerpoint/2010/main" val="13645388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F7E1-7E15-0D03-6437-3E51D3918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F986F-5782-69C8-C238-4E945EA9B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</a:t>
            </a:r>
          </a:p>
          <a:p>
            <a:r>
              <a:rPr lang="en-US" dirty="0"/>
              <a:t>Recipe for loss functions</a:t>
            </a:r>
          </a:p>
          <a:p>
            <a:r>
              <a:rPr lang="en-US" dirty="0"/>
              <a:t>Example 1:  univariate regression</a:t>
            </a:r>
          </a:p>
          <a:p>
            <a:r>
              <a:rPr lang="en-US" dirty="0"/>
              <a:t>Example 2:  binary classification</a:t>
            </a:r>
          </a:p>
          <a:p>
            <a:r>
              <a:rPr lang="en-US" dirty="0"/>
              <a:t>Example 3:  multiclass classification</a:t>
            </a:r>
          </a:p>
          <a:p>
            <a:r>
              <a:rPr lang="en-US" dirty="0"/>
              <a:t>Other types of data</a:t>
            </a:r>
          </a:p>
          <a:p>
            <a:r>
              <a:rPr lang="en-US" dirty="0"/>
              <a:t>Multiple outputs</a:t>
            </a:r>
          </a:p>
          <a:p>
            <a:r>
              <a:rPr lang="en-US" dirty="0">
                <a:solidFill>
                  <a:srgbClr val="D18362"/>
                </a:solidFill>
              </a:rPr>
              <a:t>Cross entropy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122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91F3-6C92-BA32-C098-244B74EB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6AFB-B981-A84D-5B7E-3264A72F3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77" y="1643743"/>
            <a:ext cx="10865223" cy="3657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76E96-69D8-DB31-6235-866058698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461226"/>
            <a:ext cx="7772400" cy="7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14E0A-84DF-CE79-850D-D19AC5F68F4E}"/>
              </a:ext>
            </a:extLst>
          </p:cNvPr>
          <p:cNvSpPr txBox="1"/>
          <p:nvPr/>
        </p:nvSpPr>
        <p:spPr>
          <a:xfrm>
            <a:off x="1792368" y="6349128"/>
            <a:ext cx="9463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D18362"/>
                </a:solidFill>
              </a:rPr>
              <a:t>Kullback-Leibler</a:t>
            </a:r>
            <a:r>
              <a:rPr lang="en-US" sz="2400" dirty="0">
                <a:solidFill>
                  <a:srgbClr val="D18362"/>
                </a:solidFill>
              </a:rPr>
              <a:t> Divergence </a:t>
            </a:r>
            <a:r>
              <a:rPr lang="en-US" sz="2400" dirty="0"/>
              <a:t>-- a measure between probability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6179468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291F3-6C92-BA32-C098-244B74EB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5A6AFB-B981-A84D-5B7E-3264A72F3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577" y="1643743"/>
            <a:ext cx="10865223" cy="36576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D12E4-9FF2-1BE1-1A31-C8CBB1E76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68" y="2244952"/>
            <a:ext cx="2746000" cy="88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76E96-69D8-DB31-6235-866058698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5461226"/>
            <a:ext cx="7772400" cy="780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14E0A-84DF-CE79-850D-D19AC5F68F4E}"/>
              </a:ext>
            </a:extLst>
          </p:cNvPr>
          <p:cNvSpPr txBox="1"/>
          <p:nvPr/>
        </p:nvSpPr>
        <p:spPr>
          <a:xfrm>
            <a:off x="1792368" y="6349128"/>
            <a:ext cx="9463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D18362"/>
                </a:solidFill>
              </a:rPr>
              <a:t>Kullback-Leibler</a:t>
            </a:r>
            <a:r>
              <a:rPr lang="en-US" sz="2400" dirty="0">
                <a:solidFill>
                  <a:srgbClr val="D18362"/>
                </a:solidFill>
              </a:rPr>
              <a:t> Divergence </a:t>
            </a:r>
            <a:r>
              <a:rPr lang="en-US" sz="2400" dirty="0"/>
              <a:t>-- a measure between probability distributions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3A15DB-21C7-1409-7E34-965A2E102845}"/>
              </a:ext>
            </a:extLst>
          </p:cNvPr>
          <p:cNvSpPr/>
          <p:nvPr/>
        </p:nvSpPr>
        <p:spPr>
          <a:xfrm>
            <a:off x="1665514" y="2166258"/>
            <a:ext cx="2971800" cy="1066800"/>
          </a:xfrm>
          <a:prstGeom prst="rect">
            <a:avLst/>
          </a:prstGeom>
          <a:noFill/>
          <a:ln>
            <a:solidFill>
              <a:srgbClr val="D18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1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B333D86-734F-0E29-3BE0-E141509F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77" y="1643743"/>
            <a:ext cx="10865223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A231A-AFF5-C0AE-163B-7C6E1B6D8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86" y="5430669"/>
            <a:ext cx="6727371" cy="13230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851967-B081-7876-22F5-02A9C7EEF3BD}"/>
              </a:ext>
            </a:extLst>
          </p:cNvPr>
          <p:cNvSpPr txBox="1">
            <a:spLocks/>
          </p:cNvSpPr>
          <p:nvPr/>
        </p:nvSpPr>
        <p:spPr>
          <a:xfrm>
            <a:off x="838200" y="3632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141678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8C57EA-CA22-97F4-7A32-FCD0ED2500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91" b="13393"/>
          <a:stretch/>
        </p:blipFill>
        <p:spPr>
          <a:xfrm>
            <a:off x="488577" y="1687287"/>
            <a:ext cx="10865223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15F8DF-E9CD-5941-A4CD-4F5C816477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978"/>
          <a:stretch/>
        </p:blipFill>
        <p:spPr>
          <a:xfrm>
            <a:off x="2118135" y="5072743"/>
            <a:ext cx="5495558" cy="153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23108-55BB-747E-F185-730043DA5F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022"/>
          <a:stretch/>
        </p:blipFill>
        <p:spPr>
          <a:xfrm>
            <a:off x="5638159" y="5790053"/>
            <a:ext cx="5495558" cy="7899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0AD76-1D4D-C8E8-A685-F67CFE9F0292}"/>
              </a:ext>
            </a:extLst>
          </p:cNvPr>
          <p:cNvCxnSpPr/>
          <p:nvPr/>
        </p:nvCxnSpPr>
        <p:spPr>
          <a:xfrm flipH="1">
            <a:off x="9067800" y="5682343"/>
            <a:ext cx="936171" cy="2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93329C-368A-6715-A2A3-22F5BDB9017E}"/>
              </a:ext>
            </a:extLst>
          </p:cNvPr>
          <p:cNvSpPr txBox="1"/>
          <p:nvPr/>
        </p:nvSpPr>
        <p:spPr>
          <a:xfrm>
            <a:off x="10077803" y="5099049"/>
            <a:ext cx="180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Minimum negative log likelihood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4FAB3-E7D3-D003-289D-C8DDAD03768E}"/>
              </a:ext>
            </a:extLst>
          </p:cNvPr>
          <p:cNvSpPr txBox="1">
            <a:spLocks/>
          </p:cNvSpPr>
          <p:nvPr/>
        </p:nvSpPr>
        <p:spPr>
          <a:xfrm>
            <a:off x="838200" y="3632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Cross Entropy</a:t>
            </a:r>
          </a:p>
        </p:txBody>
      </p:sp>
    </p:spTree>
    <p:extLst>
      <p:ext uri="{BB962C8B-B14F-4D97-AF65-F5344CB8AC3E}">
        <p14:creationId xmlns:p14="http://schemas.microsoft.com/office/powerpoint/2010/main" val="5851671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4B55-BFF2-9A70-1E53-C1E45FF4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in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19066-E750-8676-962D-BB35188E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87" y="5218678"/>
            <a:ext cx="4902200" cy="884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3941A-8051-0EED-FD43-922962C3A9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978"/>
          <a:stretch/>
        </p:blipFill>
        <p:spPr>
          <a:xfrm>
            <a:off x="1780678" y="2177144"/>
            <a:ext cx="5495558" cy="1534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33BC0-3531-4A29-A007-D5CBF18AC7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022"/>
          <a:stretch/>
        </p:blipFill>
        <p:spPr>
          <a:xfrm>
            <a:off x="5300702" y="2894454"/>
            <a:ext cx="5495558" cy="7899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B8E4C3-9F1E-3991-EA55-62899514F0B1}"/>
              </a:ext>
            </a:extLst>
          </p:cNvPr>
          <p:cNvCxnSpPr/>
          <p:nvPr/>
        </p:nvCxnSpPr>
        <p:spPr>
          <a:xfrm flipH="1">
            <a:off x="8730343" y="2786744"/>
            <a:ext cx="936171" cy="23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6CB112-B077-0884-020B-EA97899398ED}"/>
              </a:ext>
            </a:extLst>
          </p:cNvPr>
          <p:cNvSpPr txBox="1"/>
          <p:nvPr/>
        </p:nvSpPr>
        <p:spPr>
          <a:xfrm>
            <a:off x="9740346" y="2203450"/>
            <a:ext cx="180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Minimum negative log likelihood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52A49-9ADD-92BA-1128-1C56B747A837}"/>
              </a:ext>
            </a:extLst>
          </p:cNvPr>
          <p:cNvSpPr txBox="1"/>
          <p:nvPr/>
        </p:nvSpPr>
        <p:spPr>
          <a:xfrm>
            <a:off x="1034860" y="4446623"/>
            <a:ext cx="442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machine learning:</a:t>
            </a:r>
          </a:p>
        </p:txBody>
      </p:sp>
    </p:spTree>
    <p:extLst>
      <p:ext uri="{BB962C8B-B14F-4D97-AF65-F5344CB8AC3E}">
        <p14:creationId xmlns:p14="http://schemas.microsoft.com/office/powerpoint/2010/main" val="1496326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B961-CDCD-DDC8-04BA-B76DD61C7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2FC7-7B9E-5783-52B3-3933153ED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models with parameters!</a:t>
            </a:r>
          </a:p>
          <a:p>
            <a:r>
              <a:rPr lang="en-US" dirty="0"/>
              <a:t>We have loss functions!</a:t>
            </a:r>
          </a:p>
          <a:p>
            <a:r>
              <a:rPr lang="en-US" dirty="0"/>
              <a:t>Now let’s find the parameters that give the smallest loss</a:t>
            </a:r>
          </a:p>
          <a:p>
            <a:pPr lvl="1"/>
            <a:r>
              <a:rPr lang="en-US" dirty="0"/>
              <a:t>Training, learning, or fitting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4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5523</TotalTime>
  <Words>1218</Words>
  <Application>Microsoft Macintosh PowerPoint</Application>
  <PresentationFormat>Widescreen</PresentationFormat>
  <Paragraphs>263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-apple-system</vt:lpstr>
      <vt:lpstr>Arial</vt:lpstr>
      <vt:lpstr>Calibri</vt:lpstr>
      <vt:lpstr>Calibri Light</vt:lpstr>
      <vt:lpstr>Cambria Math</vt:lpstr>
      <vt:lpstr>Times New Roman</vt:lpstr>
      <vt:lpstr>Office Theme</vt:lpstr>
      <vt:lpstr>CM20315 - Machine Learning </vt:lpstr>
      <vt:lpstr>Log and exp functions</vt:lpstr>
      <vt:lpstr>Regression</vt:lpstr>
      <vt:lpstr>Graph regression</vt:lpstr>
      <vt:lpstr>Text classification</vt:lpstr>
      <vt:lpstr>Music genre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Loss function</vt:lpstr>
      <vt:lpstr>Loss function</vt:lpstr>
      <vt:lpstr>Training</vt:lpstr>
      <vt:lpstr>Example:  1D Linear regression loss function</vt:lpstr>
      <vt:lpstr>Example: 1D Linear regression training</vt:lpstr>
      <vt:lpstr>Loss functions</vt:lpstr>
      <vt:lpstr>How to construct loss functions</vt:lpstr>
      <vt:lpstr>How to construct loss functions</vt:lpstr>
      <vt:lpstr>How to construct loss functions</vt:lpstr>
      <vt:lpstr>How can a model predict a probability distribution?</vt:lpstr>
      <vt:lpstr>Maximum likelihood criterion</vt:lpstr>
      <vt:lpstr>Problem:</vt:lpstr>
      <vt:lpstr>The log function is monotonic</vt:lpstr>
      <vt:lpstr>Maximum log likelihood</vt:lpstr>
      <vt:lpstr>Minimizing negative log likelihood</vt:lpstr>
      <vt:lpstr>Inference</vt:lpstr>
      <vt:lpstr>Loss functions</vt:lpstr>
      <vt:lpstr>Recipe for loss functions</vt:lpstr>
      <vt:lpstr>Recipe for loss functions</vt:lpstr>
      <vt:lpstr>Recipe for loss functions</vt:lpstr>
      <vt:lpstr>Recipe for loss functions</vt:lpstr>
      <vt:lpstr>Loss functions</vt:lpstr>
      <vt:lpstr>Example 1: univariate regression</vt:lpstr>
      <vt:lpstr>Example 1:  univariate regression</vt:lpstr>
      <vt:lpstr>Example 1:  univariate regression</vt:lpstr>
      <vt:lpstr>Example 1:  univariate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 univariate regression</vt:lpstr>
      <vt:lpstr>Estimating variance</vt:lpstr>
      <vt:lpstr>Heteroscedastic regression</vt:lpstr>
      <vt:lpstr>Heteroscedastic regression</vt:lpstr>
      <vt:lpstr>Loss functions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Example 2: binary classification</vt:lpstr>
      <vt:lpstr>Loss functions</vt:lpstr>
      <vt:lpstr>Example 3: multiclass classification</vt:lpstr>
      <vt:lpstr>Example 3: multiclass classification </vt:lpstr>
      <vt:lpstr>Example 3: multiclass classification </vt:lpstr>
      <vt:lpstr>Example 3: multiclass classification</vt:lpstr>
      <vt:lpstr>Example 3:  multiclass classification</vt:lpstr>
      <vt:lpstr>Example 3:  multiclass classification</vt:lpstr>
      <vt:lpstr>Loss functions</vt:lpstr>
      <vt:lpstr>Other  data types</vt:lpstr>
      <vt:lpstr>Loss functions</vt:lpstr>
      <vt:lpstr>Multiple outputs</vt:lpstr>
      <vt:lpstr>Example 4: multivariate regression</vt:lpstr>
      <vt:lpstr>Example 4: multivariate regression</vt:lpstr>
      <vt:lpstr>Example 4: multivariate regression</vt:lpstr>
      <vt:lpstr>Loss functions</vt:lpstr>
      <vt:lpstr>Cross Entropy</vt:lpstr>
      <vt:lpstr>Cross Entropy</vt:lpstr>
      <vt:lpstr>PowerPoint Presentation</vt:lpstr>
      <vt:lpstr>PowerPoint Presentation</vt:lpstr>
      <vt:lpstr>Cross entropy in machine learning</vt:lpstr>
      <vt:lpstr>Next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CM20315 - Machine Learning </dc:title>
  <dc:creator>Simon Prince</dc:creator>
  <cp:lastModifiedBy>Simon Prince</cp:lastModifiedBy>
  <cp:revision>8</cp:revision>
  <cp:lastPrinted>2023-10-23T15:01:31Z</cp:lastPrinted>
  <dcterms:created xsi:type="dcterms:W3CDTF">2022-10-14T18:47:21Z</dcterms:created>
  <dcterms:modified xsi:type="dcterms:W3CDTF">2023-10-24T07:08:42Z</dcterms:modified>
</cp:coreProperties>
</file>